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57" r:id="rId3"/>
    <p:sldId id="287" r:id="rId4"/>
    <p:sldId id="281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88" r:id="rId15"/>
    <p:sldId id="299" r:id="rId16"/>
    <p:sldId id="300" r:id="rId17"/>
    <p:sldId id="301" r:id="rId18"/>
    <p:sldId id="303" r:id="rId19"/>
    <p:sldId id="304" r:id="rId20"/>
    <p:sldId id="305" r:id="rId21"/>
    <p:sldId id="306" r:id="rId22"/>
    <p:sldId id="307" r:id="rId23"/>
    <p:sldId id="308" r:id="rId24"/>
    <p:sldId id="26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3CE"/>
    <a:srgbClr val="00A0EA"/>
    <a:srgbClr val="004097"/>
    <a:srgbClr val="2053CD"/>
    <a:srgbClr val="1F54CC"/>
    <a:srgbClr val="00A0FF"/>
    <a:srgbClr val="009EFE"/>
    <a:srgbClr val="2153CC"/>
    <a:srgbClr val="00A0FE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7" autoAdjust="0"/>
    <p:restoredTop sz="94655"/>
  </p:normalViewPr>
  <p:slideViewPr>
    <p:cSldViewPr snapToGrid="0">
      <p:cViewPr>
        <p:scale>
          <a:sx n="170" d="100"/>
          <a:sy n="170" d="100"/>
        </p:scale>
        <p:origin x="182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0330F-F101-40C8-A6BC-EE3A0C1815E2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0BB4E-EE03-43E7-82CA-51AA618096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6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62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1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87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9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36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57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0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50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2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2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83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2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22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3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25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PC\Desktop\PPT封面.jpgPPT封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4762" y="-2222"/>
            <a:ext cx="12201525" cy="686244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4445" y="1674495"/>
            <a:ext cx="8539480" cy="35090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0" y="4385663"/>
            <a:ext cx="1404830" cy="48319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519220" y="1999615"/>
            <a:ext cx="6857625" cy="1054439"/>
          </a:xfrm>
        </p:spPr>
        <p:txBody>
          <a:bodyPr anchor="b">
            <a:normAutofit/>
          </a:bodyPr>
          <a:lstStyle>
            <a:lvl1pPr algn="l"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519220" y="3213091"/>
            <a:ext cx="6549400" cy="53697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>
          <a:xfrm>
            <a:off x="5965005" y="4444695"/>
            <a:ext cx="1483760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5E305E8-5D50-41C6-9BC5-A99D36CA57F5}" type="datetime1">
              <a:rPr lang="zh-CN" altLang="en-US" smtClean="0"/>
              <a:t>2018/11/28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40983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41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63" y="2750740"/>
            <a:ext cx="1021382" cy="10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0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15"/>
              <a:ext cx="12192000" cy="685196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alpha val="36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0" y="6072001"/>
            <a:ext cx="1487680" cy="6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4"/>
          <p:cNvSpPr>
            <a:spLocks noGrp="1"/>
          </p:cNvSpPr>
          <p:nvPr>
            <p:ph type="title"/>
          </p:nvPr>
        </p:nvSpPr>
        <p:spPr>
          <a:xfrm>
            <a:off x="709093" y="275823"/>
            <a:ext cx="5839326" cy="7642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0" lvl="0"/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090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1820244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6764231" y="1875862"/>
            <a:ext cx="3827974" cy="2654551"/>
          </a:xfrm>
          <a:custGeom>
            <a:avLst/>
            <a:gdLst>
              <a:gd name="connsiteX0" fmla="*/ 0 w 3827974"/>
              <a:gd name="connsiteY0" fmla="*/ 0 h 2654551"/>
              <a:gd name="connsiteX1" fmla="*/ 3827974 w 3827974"/>
              <a:gd name="connsiteY1" fmla="*/ 0 h 2654551"/>
              <a:gd name="connsiteX2" fmla="*/ 3827974 w 3827974"/>
              <a:gd name="connsiteY2" fmla="*/ 2654551 h 2654551"/>
              <a:gd name="connsiteX3" fmla="*/ 0 w 3827974"/>
              <a:gd name="connsiteY3" fmla="*/ 2654551 h 26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974" h="2654551">
                <a:moveTo>
                  <a:pt x="0" y="0"/>
                </a:moveTo>
                <a:lnTo>
                  <a:pt x="3827974" y="0"/>
                </a:lnTo>
                <a:lnTo>
                  <a:pt x="3827974" y="2654551"/>
                </a:lnTo>
                <a:lnTo>
                  <a:pt x="0" y="26545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C8A52-0EC3-4181-8B4F-009A31F6109E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1C12D-88FB-4E14-A20B-A46F7BFCCF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4"/>
          <p:cNvSpPr>
            <a:spLocks noGrp="1"/>
          </p:cNvSpPr>
          <p:nvPr>
            <p:ph type="title"/>
          </p:nvPr>
        </p:nvSpPr>
        <p:spPr>
          <a:xfrm>
            <a:off x="709093" y="275823"/>
            <a:ext cx="5839326" cy="7642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0" lvl="0"/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7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15"/>
              <a:ext cx="12192000" cy="685196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alpha val="36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0" y="6072001"/>
            <a:ext cx="1487680" cy="6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9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1ED3-E057-4115-80A8-A93B8CA7E160}" type="datetimeFigureOut">
              <a:rPr lang="zh-CN" altLang="en-US" smtClean="0"/>
              <a:t>2018/11/28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5071-DE65-47A7-9570-FF508B7D22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8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567" y="6229351"/>
            <a:ext cx="122131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 userDrawn="1"/>
        </p:nvGrpSpPr>
        <p:grpSpPr>
          <a:xfrm>
            <a:off x="0" y="368455"/>
            <a:ext cx="521051" cy="538447"/>
            <a:chOff x="2799303" y="3548523"/>
            <a:chExt cx="2396490" cy="2476500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3664173" y="3859355"/>
              <a:ext cx="1531620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 userDrawn="1"/>
          </p:nvSpPr>
          <p:spPr>
            <a:xfrm>
              <a:off x="2799303" y="3548523"/>
              <a:ext cx="1729740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709093" y="275823"/>
            <a:ext cx="5839326" cy="7642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marL="0" lvl="0"/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45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3200" b="0" kern="1200" smtClean="0">
          <a:solidFill>
            <a:prstClr val="black"/>
          </a:solidFill>
          <a:latin typeface="Agency FB" panose="020B0503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紫光云运营平台能力规划 </a:t>
            </a:r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服务开发部 </a:t>
            </a:r>
            <a:endParaRPr lang="en-US" altLang="zh-CN" dirty="0"/>
          </a:p>
          <a:p>
            <a:r>
              <a:rPr lang="zh-CN" altLang="en-US" dirty="0"/>
              <a:t>赵克鸣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4814-80C0-40D0-9112-DE5143E4DF56}" type="datetime1">
              <a:rPr lang="zh-CN" altLang="en-US" smtClean="0"/>
              <a:t>2018/11/28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52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7658099" y="1111136"/>
            <a:ext cx="10361407" cy="3777652"/>
            <a:chOff x="1531598" y="3689289"/>
            <a:chExt cx="3757939" cy="377765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34163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丰富的平台基础服务提供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计价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访问控制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租户系统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调用可配置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限时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限次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紫光云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k8s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提供横向扩展能力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由紫光云负责运维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更安全、稳定的运营环境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可自行部署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注册至网关，快速上线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轻松转为托管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1125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非托管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APIs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–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灵活、快速</a:t>
              </a: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2" y="275823"/>
            <a:ext cx="6949007" cy="764247"/>
          </a:xfrm>
        </p:spPr>
        <p:txBody>
          <a:bodyPr/>
          <a:lstStyle/>
          <a:p>
            <a:r>
              <a:rPr lang="zh-CN" altLang="en-US" dirty="0"/>
              <a:t>运营平台网关</a:t>
            </a:r>
            <a:r>
              <a:rPr lang="en-US" altLang="zh-CN" dirty="0"/>
              <a:t>-</a:t>
            </a:r>
            <a:r>
              <a:rPr lang="zh-CN" altLang="en-US" dirty="0"/>
              <a:t>南向托管能力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848D5B-C7AD-E74C-91B8-1055F1B13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111136"/>
            <a:ext cx="6884670" cy="51098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477459-822F-A945-B263-987ADA1D83F7}"/>
              </a:ext>
            </a:extLst>
          </p:cNvPr>
          <p:cNvSpPr/>
          <p:nvPr/>
        </p:nvSpPr>
        <p:spPr>
          <a:xfrm>
            <a:off x="4610999" y="3529014"/>
            <a:ext cx="2732775" cy="1350954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8AB24D-040B-D743-99F0-BC4E3C124BE5}"/>
              </a:ext>
            </a:extLst>
          </p:cNvPr>
          <p:cNvSpPr/>
          <p:nvPr/>
        </p:nvSpPr>
        <p:spPr>
          <a:xfrm>
            <a:off x="7681206" y="2081211"/>
            <a:ext cx="2734382" cy="114558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09113BA-ACDE-3D44-928B-A8EDEB1927E3}"/>
              </a:ext>
            </a:extLst>
          </p:cNvPr>
          <p:cNvCxnSpPr>
            <a:cxnSpLocks/>
          </p:cNvCxnSpPr>
          <p:nvPr/>
        </p:nvCxnSpPr>
        <p:spPr>
          <a:xfrm flipV="1">
            <a:off x="7682119" y="2081211"/>
            <a:ext cx="2756576" cy="11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1C49FFB-8540-2249-B46E-F934EEAB7A05}"/>
              </a:ext>
            </a:extLst>
          </p:cNvPr>
          <p:cNvCxnSpPr>
            <a:cxnSpLocks/>
          </p:cNvCxnSpPr>
          <p:nvPr/>
        </p:nvCxnSpPr>
        <p:spPr>
          <a:xfrm>
            <a:off x="7705226" y="2081211"/>
            <a:ext cx="2733469" cy="11624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3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709093" y="5211648"/>
            <a:ext cx="5549900" cy="1192329"/>
            <a:chOff x="1531598" y="3689289"/>
            <a:chExt cx="3757939" cy="119232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按照权限、功能部署多个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受限、可控、跨网关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调用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8" y="3689289"/>
              <a:ext cx="1938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多网关扩展能力</a:t>
              </a: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2" y="275823"/>
            <a:ext cx="8692083" cy="764247"/>
          </a:xfrm>
        </p:spPr>
        <p:txBody>
          <a:bodyPr/>
          <a:lstStyle/>
          <a:p>
            <a:r>
              <a:rPr lang="zh-CN" altLang="en-US" dirty="0"/>
              <a:t>运营平台网关 </a:t>
            </a:r>
            <a:r>
              <a:rPr lang="en-US" altLang="zh-CN" dirty="0"/>
              <a:t>-</a:t>
            </a:r>
            <a:r>
              <a:rPr lang="zh-CN" altLang="en-US" dirty="0"/>
              <a:t> 承载能力 </a:t>
            </a:r>
            <a:r>
              <a:rPr lang="en-US" altLang="zh-CN" dirty="0"/>
              <a:t>–</a:t>
            </a:r>
            <a:r>
              <a:rPr lang="zh-CN" altLang="en-US" dirty="0"/>
              <a:t> 去中心化 </a:t>
            </a:r>
            <a:r>
              <a:rPr lang="en-US" altLang="zh-CN" dirty="0"/>
              <a:t>–</a:t>
            </a:r>
            <a:r>
              <a:rPr lang="zh-CN" altLang="en-US" dirty="0"/>
              <a:t> 高可用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BF57B-2AF7-E94D-A671-D84FF8E3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040070"/>
            <a:ext cx="5549900" cy="35814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D171191E-4F23-104A-A5AA-3E371DA42E83}"/>
              </a:ext>
            </a:extLst>
          </p:cNvPr>
          <p:cNvSpPr/>
          <p:nvPr/>
        </p:nvSpPr>
        <p:spPr>
          <a:xfrm>
            <a:off x="6258992" y="2549287"/>
            <a:ext cx="600075" cy="757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1E1732-2A15-A340-ACA8-2BE9F8A627AB}"/>
              </a:ext>
            </a:extLst>
          </p:cNvPr>
          <p:cNvSpPr txBox="1"/>
          <p:nvPr/>
        </p:nvSpPr>
        <p:spPr>
          <a:xfrm>
            <a:off x="709093" y="1103455"/>
            <a:ext cx="203410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无状态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476CC5-F661-F640-BFDA-FF447D0F3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30" y="1900237"/>
            <a:ext cx="3901440" cy="24765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EA00A09-5548-2644-9312-EFB190AF2E52}"/>
              </a:ext>
            </a:extLst>
          </p:cNvPr>
          <p:cNvSpPr txBox="1"/>
          <p:nvPr/>
        </p:nvSpPr>
        <p:spPr>
          <a:xfrm>
            <a:off x="6999834" y="1040070"/>
            <a:ext cx="203410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Services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Mesh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ECB35D-E2D6-5E4A-81A6-7D9634654E51}"/>
              </a:ext>
            </a:extLst>
          </p:cNvPr>
          <p:cNvGrpSpPr/>
          <p:nvPr/>
        </p:nvGrpSpPr>
        <p:grpSpPr>
          <a:xfrm>
            <a:off x="6999834" y="5211648"/>
            <a:ext cx="5549900" cy="822997"/>
            <a:chOff x="1531598" y="3689289"/>
            <a:chExt cx="3757939" cy="82299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E61315-005E-754B-BF41-5638CD929BA7}"/>
                </a:ext>
              </a:extLst>
            </p:cNvPr>
            <p:cNvSpPr/>
            <p:nvPr/>
          </p:nvSpPr>
          <p:spPr>
            <a:xfrm>
              <a:off x="1531598" y="4050621"/>
              <a:ext cx="375793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good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thing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is: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that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complicated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yet.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43F973-CBE5-F443-B97C-B1E2E8D3011B}"/>
                </a:ext>
              </a:extLst>
            </p:cNvPr>
            <p:cNvSpPr txBox="1"/>
            <p:nvPr/>
          </p:nvSpPr>
          <p:spPr>
            <a:xfrm>
              <a:off x="1531598" y="3689289"/>
              <a:ext cx="1938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服务网格化：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97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2" y="275823"/>
            <a:ext cx="8692083" cy="764247"/>
          </a:xfrm>
        </p:spPr>
        <p:txBody>
          <a:bodyPr/>
          <a:lstStyle/>
          <a:p>
            <a:r>
              <a:rPr lang="zh-CN" altLang="en-US" dirty="0"/>
              <a:t>充分利用</a:t>
            </a:r>
            <a:r>
              <a:rPr lang="en-US" altLang="zh-CN" dirty="0" err="1"/>
              <a:t>kubernetes</a:t>
            </a:r>
            <a:r>
              <a:rPr lang="zh-CN" altLang="en-US" dirty="0"/>
              <a:t>能力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ECB35D-E2D6-5E4A-81A6-7D9634654E51}"/>
              </a:ext>
            </a:extLst>
          </p:cNvPr>
          <p:cNvGrpSpPr/>
          <p:nvPr/>
        </p:nvGrpSpPr>
        <p:grpSpPr>
          <a:xfrm>
            <a:off x="6871246" y="1244429"/>
            <a:ext cx="5549900" cy="3038988"/>
            <a:chOff x="1531598" y="3689289"/>
            <a:chExt cx="3757939" cy="303898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CE61315-005E-754B-BF41-5638CD929BA7}"/>
                </a:ext>
              </a:extLst>
            </p:cNvPr>
            <p:cNvSpPr/>
            <p:nvPr/>
          </p:nvSpPr>
          <p:spPr>
            <a:xfrm>
              <a:off x="1531598" y="4050621"/>
              <a:ext cx="3757939" cy="26776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平台服务、云产品服务分区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K8s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内为无状态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restful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服务，鉴权由网关完成，内部无需鉴权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网关暴露调用接口，内部无接口暴露，更安全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集群充分利用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k8s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横向扩展能力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运维监控简单化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拆分更细的微服务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高可用，方便回滚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43F973-CBE5-F443-B97C-B1E2E8D3011B}"/>
                </a:ext>
              </a:extLst>
            </p:cNvPr>
            <p:cNvSpPr txBox="1"/>
            <p:nvPr/>
          </p:nvSpPr>
          <p:spPr>
            <a:xfrm>
              <a:off x="1531598" y="3689289"/>
              <a:ext cx="1938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改造计划：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4872F51-952B-634F-93A3-C1E9612A1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2" y="1244429"/>
            <a:ext cx="2082800" cy="317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3B9EF2-9C65-6E43-A2DC-8575E144E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72" y="1244429"/>
            <a:ext cx="2108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2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26777" y="2276960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运营平台能力规划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6776" y="1573202"/>
            <a:ext cx="298672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rgbClr val="2153CE"/>
                </a:solidFill>
              </a:rPr>
              <a:t>PART 03</a:t>
            </a:r>
            <a:endParaRPr lang="zh-CN" altLang="en-US" sz="4800" b="1" dirty="0">
              <a:solidFill>
                <a:srgbClr val="2153C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451" y="1573202"/>
            <a:ext cx="1031913" cy="1066363"/>
            <a:chOff x="2799303" y="3548523"/>
            <a:chExt cx="2396490" cy="2476500"/>
          </a:xfrm>
        </p:grpSpPr>
        <p:sp>
          <p:nvSpPr>
            <p:cNvPr id="11" name="任意多边形 10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49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1B915D6-5D3F-204E-A524-6C1D332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尽最大可能复用</a:t>
            </a:r>
            <a:r>
              <a:rPr lang="en-US" altLang="zh-CN" dirty="0"/>
              <a:t>H3C</a:t>
            </a:r>
            <a:r>
              <a:rPr lang="zh-CN" altLang="en-US" dirty="0"/>
              <a:t>基础框架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E4474CD-26F4-914E-9D33-C9286AE2F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068"/>
            <a:ext cx="12192000" cy="9491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7B15B8-775F-AD4D-8354-25269D870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149"/>
            <a:ext cx="12192000" cy="1488000"/>
          </a:xfrm>
          <a:prstGeom prst="rect">
            <a:avLst/>
          </a:prstGeom>
        </p:spPr>
      </p:pic>
      <p:sp>
        <p:nvSpPr>
          <p:cNvPr id="18" name="下箭头 17">
            <a:extLst>
              <a:ext uri="{FF2B5EF4-FFF2-40B4-BE49-F238E27FC236}">
                <a16:creationId xmlns:a16="http://schemas.microsoft.com/office/drawing/2014/main" id="{7376925F-6361-504E-8EA1-D1CDE716CE9B}"/>
              </a:ext>
            </a:extLst>
          </p:cNvPr>
          <p:cNvSpPr/>
          <p:nvPr/>
        </p:nvSpPr>
        <p:spPr>
          <a:xfrm>
            <a:off x="5850731" y="2943347"/>
            <a:ext cx="490538" cy="485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5E7C18-12B8-0442-8097-AF2C40E2DA20}"/>
              </a:ext>
            </a:extLst>
          </p:cNvPr>
          <p:cNvGrpSpPr/>
          <p:nvPr/>
        </p:nvGrpSpPr>
        <p:grpSpPr>
          <a:xfrm>
            <a:off x="709093" y="5480815"/>
            <a:ext cx="7691957" cy="822997"/>
            <a:chOff x="1531598" y="3689289"/>
            <a:chExt cx="3757939" cy="82299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13B8A0-1DFD-2D47-863D-9AB48F18760A}"/>
                </a:ext>
              </a:extLst>
            </p:cNvPr>
            <p:cNvSpPr/>
            <p:nvPr/>
          </p:nvSpPr>
          <p:spPr>
            <a:xfrm>
              <a:off x="1531598" y="4050621"/>
              <a:ext cx="375793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私用云和公有云业务场景不同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目前计划复用：用户管理、租期管理、工单管理，依然需要大量迭代进行功能改进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2AE179-67ED-764B-9B7F-B32EC5BDE5D5}"/>
                </a:ext>
              </a:extLst>
            </p:cNvPr>
            <p:cNvSpPr txBox="1"/>
            <p:nvPr/>
          </p:nvSpPr>
          <p:spPr>
            <a:xfrm>
              <a:off x="1531599" y="3689289"/>
              <a:ext cx="2511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为什么不直接复用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H3C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基础框架？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  <a:p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63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1B915D6-5D3F-204E-A524-6C1D332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平台能力规划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5E7C18-12B8-0442-8097-AF2C40E2DA20}"/>
              </a:ext>
            </a:extLst>
          </p:cNvPr>
          <p:cNvGrpSpPr/>
          <p:nvPr/>
        </p:nvGrpSpPr>
        <p:grpSpPr>
          <a:xfrm>
            <a:off x="6548419" y="1401402"/>
            <a:ext cx="7691957" cy="1007663"/>
            <a:chOff x="1531598" y="3689289"/>
            <a:chExt cx="3757939" cy="100766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713B8A0-1DFD-2D47-863D-9AB48F18760A}"/>
                </a:ext>
              </a:extLst>
            </p:cNvPr>
            <p:cNvSpPr/>
            <p:nvPr/>
          </p:nvSpPr>
          <p:spPr>
            <a:xfrm>
              <a:off x="1531598" y="4050621"/>
              <a:ext cx="3757939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云产品接入验证，包括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web/</a:t>
              </a:r>
              <a:r>
                <a:rPr lang="en-US" altLang="zh-CN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sdk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对象存储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IAM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模型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12/15-12/30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权限控制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01/30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2AE179-67ED-764B-9B7F-B32EC5BDE5D5}"/>
                </a:ext>
              </a:extLst>
            </p:cNvPr>
            <p:cNvSpPr txBox="1"/>
            <p:nvPr/>
          </p:nvSpPr>
          <p:spPr>
            <a:xfrm>
              <a:off x="1531599" y="3689289"/>
              <a:ext cx="2511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API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网关 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451AC06-522F-944D-80B0-38E96278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3" y="1401402"/>
            <a:ext cx="5511800" cy="1752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316F92-E0B3-A44A-A577-F98BEA11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93" y="3432530"/>
            <a:ext cx="3162300" cy="14097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DA20A7-5580-A047-AC87-1DED5A809A3D}"/>
              </a:ext>
            </a:extLst>
          </p:cNvPr>
          <p:cNvGrpSpPr/>
          <p:nvPr/>
        </p:nvGrpSpPr>
        <p:grpSpPr>
          <a:xfrm>
            <a:off x="6548419" y="3316450"/>
            <a:ext cx="7691957" cy="3038988"/>
            <a:chOff x="1531598" y="3689289"/>
            <a:chExt cx="3757939" cy="303898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6FE828-15FE-2C4F-A539-FCA952C94B91}"/>
                </a:ext>
              </a:extLst>
            </p:cNvPr>
            <p:cNvSpPr/>
            <p:nvPr/>
          </p:nvSpPr>
          <p:spPr>
            <a:xfrm>
              <a:off x="1531598" y="4050621"/>
              <a:ext cx="3757939" cy="26776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邮件服务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短信息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定时器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TBD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租期管理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01/30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日志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消息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		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TBD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A81ED5-8E69-D94D-8327-880F13F96DBA}"/>
                </a:ext>
              </a:extLst>
            </p:cNvPr>
            <p:cNvSpPr txBox="1"/>
            <p:nvPr/>
          </p:nvSpPr>
          <p:spPr>
            <a:xfrm>
              <a:off x="1531599" y="3689289"/>
              <a:ext cx="2511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基础服务 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236F529-78F7-C340-A46D-A5422683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3" y="5226287"/>
            <a:ext cx="4610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1B915D6-5D3F-204E-A524-6C1D332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平台能力规划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DA20A7-5580-A047-AC87-1DED5A809A3D}"/>
              </a:ext>
            </a:extLst>
          </p:cNvPr>
          <p:cNvGrpSpPr/>
          <p:nvPr/>
        </p:nvGrpSpPr>
        <p:grpSpPr>
          <a:xfrm>
            <a:off x="709093" y="2709413"/>
            <a:ext cx="7691957" cy="3592986"/>
            <a:chOff x="1531598" y="3689289"/>
            <a:chExt cx="3757939" cy="359298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66FE828-15FE-2C4F-A539-FCA952C94B91}"/>
                </a:ext>
              </a:extLst>
            </p:cNvPr>
            <p:cNvSpPr/>
            <p:nvPr/>
          </p:nvSpPr>
          <p:spPr>
            <a:xfrm>
              <a:off x="1531598" y="4050621"/>
              <a:ext cx="3757939" cy="32316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推广活动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v1		12/15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资源管理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v1/v2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12/15&amp;12/30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支付管理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v1		01/30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账单管理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TBD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订单管理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工单管理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TBD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产品管理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自研替代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mogento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	TBD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Region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12/30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试用管理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	TBD		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A81ED5-8E69-D94D-8327-880F13F96DBA}"/>
                </a:ext>
              </a:extLst>
            </p:cNvPr>
            <p:cNvSpPr txBox="1"/>
            <p:nvPr/>
          </p:nvSpPr>
          <p:spPr>
            <a:xfrm>
              <a:off x="1531599" y="3689289"/>
              <a:ext cx="2511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基础服务 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20E4219-1823-8B42-BB52-4C73B02E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2" y="1040070"/>
            <a:ext cx="10071100" cy="13589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413F758-D929-B444-BAEB-0ACC47905644}"/>
              </a:ext>
            </a:extLst>
          </p:cNvPr>
          <p:cNvSpPr txBox="1"/>
          <p:nvPr/>
        </p:nvSpPr>
        <p:spPr>
          <a:xfrm>
            <a:off x="6548419" y="4229590"/>
            <a:ext cx="514163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11/30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全部接口列表提供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6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26777" y="2276960"/>
            <a:ext cx="514826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运营平台接入案例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6776" y="1573202"/>
            <a:ext cx="298672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rgbClr val="2153CE"/>
                </a:solidFill>
              </a:rPr>
              <a:t>PART 04</a:t>
            </a:r>
            <a:endParaRPr lang="zh-CN" altLang="en-US" sz="4800" b="1" dirty="0">
              <a:solidFill>
                <a:srgbClr val="2153C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451" y="1573202"/>
            <a:ext cx="1031913" cy="1066363"/>
            <a:chOff x="2799303" y="3548523"/>
            <a:chExt cx="2396490" cy="2476500"/>
          </a:xfrm>
        </p:grpSpPr>
        <p:sp>
          <p:nvSpPr>
            <p:cNvPr id="11" name="任意多边形 10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429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76ADE-47CF-7E42-9F0A-6DB51A1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7491932" cy="764247"/>
          </a:xfrm>
        </p:spPr>
        <p:txBody>
          <a:bodyPr/>
          <a:lstStyle/>
          <a:p>
            <a:r>
              <a:rPr lang="zh-CN" altLang="en-US" dirty="0"/>
              <a:t>接入案例：自研云产品 </a:t>
            </a:r>
            <a:r>
              <a:rPr lang="en-US" altLang="zh-CN" dirty="0"/>
              <a:t>–</a:t>
            </a:r>
            <a:r>
              <a:rPr lang="zh-CN" altLang="en-US" dirty="0"/>
              <a:t> 项目初期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DE694E-15FC-E240-9F37-EA41573D1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191227"/>
            <a:ext cx="9977957" cy="48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76ADE-47CF-7E42-9F0A-6DB51A1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7491932" cy="764247"/>
          </a:xfrm>
        </p:spPr>
        <p:txBody>
          <a:bodyPr/>
          <a:lstStyle/>
          <a:p>
            <a:r>
              <a:rPr lang="zh-CN" altLang="en-US" dirty="0"/>
              <a:t>接入案例：自研云产品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托管化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4226A7-5153-C440-819B-1D7374783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040070"/>
            <a:ext cx="10705011" cy="50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6789815" y="1806227"/>
            <a:ext cx="3158325" cy="43011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运营平台现状</a:t>
            </a:r>
          </a:p>
        </p:txBody>
      </p:sp>
      <p:sp>
        <p:nvSpPr>
          <p:cNvPr id="7" name="MH_Entry_2"/>
          <p:cNvSpPr/>
          <p:nvPr>
            <p:custDataLst>
              <p:tags r:id="rId2"/>
            </p:custDataLst>
          </p:nvPr>
        </p:nvSpPr>
        <p:spPr>
          <a:xfrm>
            <a:off x="6789815" y="2601500"/>
            <a:ext cx="3342588" cy="43011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运营平台架构优化</a:t>
            </a:r>
          </a:p>
        </p:txBody>
      </p:sp>
      <p:sp>
        <p:nvSpPr>
          <p:cNvPr id="9" name="MH_Entry_3"/>
          <p:cNvSpPr/>
          <p:nvPr>
            <p:custDataLst>
              <p:tags r:id="rId3"/>
            </p:custDataLst>
          </p:nvPr>
        </p:nvSpPr>
        <p:spPr>
          <a:xfrm>
            <a:off x="6789815" y="3425930"/>
            <a:ext cx="3342588" cy="43011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运营平台能力规划</a:t>
            </a:r>
          </a:p>
        </p:txBody>
      </p:sp>
      <p:sp>
        <p:nvSpPr>
          <p:cNvPr id="11" name="MH_Entry_4"/>
          <p:cNvSpPr/>
          <p:nvPr>
            <p:custDataLst>
              <p:tags r:id="rId4"/>
            </p:custDataLst>
          </p:nvPr>
        </p:nvSpPr>
        <p:spPr>
          <a:xfrm>
            <a:off x="6789815" y="4250359"/>
            <a:ext cx="3342588" cy="43011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运营平台接入案例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960190" y="1752063"/>
            <a:ext cx="521052" cy="538447"/>
            <a:chOff x="2799303" y="3548523"/>
            <a:chExt cx="2396490" cy="2476500"/>
          </a:xfrm>
        </p:grpSpPr>
        <p:sp>
          <p:nvSpPr>
            <p:cNvPr id="17" name="任意多边形 16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</a:t>
              </a:r>
              <a:endParaRPr lang="zh-CN" altLang="en-US" sz="2400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60190" y="2547335"/>
            <a:ext cx="521052" cy="538447"/>
            <a:chOff x="2799303" y="3548523"/>
            <a:chExt cx="2396490" cy="2476500"/>
          </a:xfrm>
        </p:grpSpPr>
        <p:sp>
          <p:nvSpPr>
            <p:cNvPr id="20" name="任意多边形 19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60190" y="3371765"/>
            <a:ext cx="521052" cy="538447"/>
            <a:chOff x="2799303" y="3548523"/>
            <a:chExt cx="2396490" cy="2476500"/>
          </a:xfrm>
        </p:grpSpPr>
        <p:sp>
          <p:nvSpPr>
            <p:cNvPr id="23" name="任意多边形 22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60190" y="4196194"/>
            <a:ext cx="521052" cy="538447"/>
            <a:chOff x="2799303" y="3548523"/>
            <a:chExt cx="2396490" cy="2476500"/>
          </a:xfrm>
        </p:grpSpPr>
        <p:sp>
          <p:nvSpPr>
            <p:cNvPr id="26" name="任意多边形 25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</a:t>
              </a:r>
              <a:endParaRPr lang="zh-CN" altLang="en-US" sz="2400" b="1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754439" y="2154790"/>
            <a:ext cx="3157415" cy="2062355"/>
            <a:chOff x="1899406" y="2154790"/>
            <a:chExt cx="3157415" cy="2062355"/>
          </a:xfrm>
          <a:effectLst/>
        </p:grpSpPr>
        <p:sp>
          <p:nvSpPr>
            <p:cNvPr id="34" name="文本框 33"/>
            <p:cNvSpPr txBox="1"/>
            <p:nvPr/>
          </p:nvSpPr>
          <p:spPr>
            <a:xfrm>
              <a:off x="1899406" y="2154790"/>
              <a:ext cx="3157415" cy="15696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9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35" name="MH_Entry_1"/>
            <p:cNvSpPr/>
            <p:nvPr>
              <p:custDataLst>
                <p:tags r:id="rId5"/>
              </p:custDataLst>
            </p:nvPr>
          </p:nvSpPr>
          <p:spPr>
            <a:xfrm>
              <a:off x="2072641" y="3571904"/>
              <a:ext cx="2877312" cy="645241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 cap="sq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087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76ADE-47CF-7E42-9F0A-6DB51A1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7491932" cy="764247"/>
          </a:xfrm>
        </p:spPr>
        <p:txBody>
          <a:bodyPr/>
          <a:lstStyle/>
          <a:p>
            <a:r>
              <a:rPr lang="zh-CN" altLang="en-US" dirty="0"/>
              <a:t>接入案例：外采软件系统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A818A-A31B-C046-857A-03B703EF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2" y="1040070"/>
            <a:ext cx="11153459" cy="44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76ADE-47CF-7E42-9F0A-6DB51A1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8934970" cy="764247"/>
          </a:xfrm>
        </p:spPr>
        <p:txBody>
          <a:bodyPr/>
          <a:lstStyle/>
          <a:p>
            <a:r>
              <a:rPr lang="zh-CN" altLang="en-US" dirty="0"/>
              <a:t>接入案例：外采软件系统 </a:t>
            </a:r>
            <a:r>
              <a:rPr lang="en-US" altLang="zh-CN" dirty="0"/>
              <a:t>–</a:t>
            </a:r>
            <a:r>
              <a:rPr lang="zh-CN" altLang="en-US" dirty="0"/>
              <a:t> 纳入非托管</a:t>
            </a:r>
            <a:r>
              <a:rPr lang="en-US" altLang="zh-CN" dirty="0"/>
              <a:t>API</a:t>
            </a:r>
            <a:r>
              <a:rPr lang="zh-CN" altLang="en-US" dirty="0"/>
              <a:t>访问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FAD8DA-A3FB-DD48-BA1F-50E3FD7A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2" y="1040070"/>
            <a:ext cx="11332219" cy="393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476ADE-47CF-7E42-9F0A-6DB51A1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8934970" cy="764247"/>
          </a:xfrm>
        </p:spPr>
        <p:txBody>
          <a:bodyPr/>
          <a:lstStyle/>
          <a:p>
            <a:r>
              <a:rPr lang="zh-CN" altLang="en-US" dirty="0"/>
              <a:t>接入案例：外采软件系统 </a:t>
            </a:r>
            <a:r>
              <a:rPr lang="en-US" altLang="zh-CN" dirty="0"/>
              <a:t>–</a:t>
            </a:r>
            <a:r>
              <a:rPr lang="zh-CN" altLang="en-US" dirty="0"/>
              <a:t> 纳入托管区域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049057-AA76-8B41-90B5-0D2EAF866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3" y="1040070"/>
            <a:ext cx="8706370" cy="552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0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0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160259" y="768234"/>
            <a:ext cx="3757939" cy="822997"/>
            <a:chOff x="1531598" y="3689289"/>
            <a:chExt cx="3757939" cy="822997"/>
          </a:xfrm>
        </p:grpSpPr>
        <p:sp>
          <p:nvSpPr>
            <p:cNvPr id="19" name="矩形 18"/>
            <p:cNvSpPr/>
            <p:nvPr/>
          </p:nvSpPr>
          <p:spPr>
            <a:xfrm>
              <a:off x="1531598" y="4050621"/>
              <a:ext cx="375793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H3C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依托既有产品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CMP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进行二次开发。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部署在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CMP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中的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kubernetes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集群中。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31599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运营平台背景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7552B98-340E-E042-85EF-332BAEEB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1" y="0"/>
            <a:ext cx="5985831" cy="6858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7160259" y="1952563"/>
            <a:ext cx="3757939" cy="822997"/>
            <a:chOff x="1531598" y="3689289"/>
            <a:chExt cx="3757939" cy="82299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部署简单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可快速上线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优势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8DA28B-0FBE-CE45-97ED-96E0F41C8D8B}"/>
              </a:ext>
            </a:extLst>
          </p:cNvPr>
          <p:cNvGrpSpPr/>
          <p:nvPr/>
        </p:nvGrpSpPr>
        <p:grpSpPr>
          <a:xfrm>
            <a:off x="7160258" y="3136892"/>
            <a:ext cx="4801893" cy="2854322"/>
            <a:chOff x="1531598" y="3689289"/>
            <a:chExt cx="3757939" cy="285432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E1A3B3-E4F6-EF46-B96A-B851FF690480}"/>
                </a:ext>
              </a:extLst>
            </p:cNvPr>
            <p:cNvSpPr/>
            <p:nvPr/>
          </p:nvSpPr>
          <p:spPr>
            <a:xfrm>
              <a:off x="1531598" y="4050621"/>
              <a:ext cx="3757939" cy="24929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与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H3C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CMP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产品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rgbClr val="FF0000"/>
                  </a:solidFill>
                </a:rPr>
                <a:t>业务</a:t>
              </a:r>
              <a:r>
                <a:rPr lang="en-US" altLang="zh-CN" sz="1200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dirty="0">
                  <a:solidFill>
                    <a:srgbClr val="FF0000"/>
                  </a:solidFill>
                </a:rPr>
                <a:t>基础架构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未拆分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业务耦合度高，新产品接入困难，性能较差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数据库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缓存未独立，运维难度较高，未实现异地（灾备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双活）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将来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H3C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继续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CMP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产品线开发，需要兼容适配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安全规划不足：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内部服务采用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nodeport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暴露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调用路径过长：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PCO-&gt;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CMP(H3C-core-&gt;H3C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Framework-&gt;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消息队列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-&gt;CMP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Database) 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CloudOS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底层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26BF9F-B7EA-1E47-886D-8C29369FCDEE}"/>
                </a:ext>
              </a:extLst>
            </p:cNvPr>
            <p:cNvSpPr txBox="1"/>
            <p:nvPr/>
          </p:nvSpPr>
          <p:spPr>
            <a:xfrm>
              <a:off x="1531599" y="36892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风险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9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2BE28A-C699-C749-9D59-3ACC7ECFB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171450"/>
            <a:ext cx="1128522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26777" y="2276960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运营平台架构优化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6776" y="1573202"/>
            <a:ext cx="298672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rgbClr val="2153CE"/>
                </a:solidFill>
              </a:rPr>
              <a:t>PART 02</a:t>
            </a:r>
            <a:endParaRPr lang="zh-CN" altLang="en-US" sz="4800" b="1" dirty="0">
              <a:solidFill>
                <a:srgbClr val="2153C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4451" y="1573202"/>
            <a:ext cx="1031913" cy="1066363"/>
            <a:chOff x="2799303" y="3548523"/>
            <a:chExt cx="2396490" cy="2476500"/>
          </a:xfrm>
        </p:grpSpPr>
        <p:sp>
          <p:nvSpPr>
            <p:cNvPr id="11" name="任意多边形 10"/>
            <p:cNvSpPr/>
            <p:nvPr/>
          </p:nvSpPr>
          <p:spPr>
            <a:xfrm>
              <a:off x="3664175" y="3859355"/>
              <a:ext cx="1531618" cy="1854835"/>
            </a:xfrm>
            <a:custGeom>
              <a:avLst/>
              <a:gdLst>
                <a:gd name="connsiteX0" fmla="*/ 1524000 w 1531620"/>
                <a:gd name="connsiteY0" fmla="*/ 0 h 1851660"/>
                <a:gd name="connsiteX1" fmla="*/ 0 w 1531620"/>
                <a:gd name="connsiteY1" fmla="*/ 77724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45720 w 1531620"/>
                <a:gd name="connsiteY1" fmla="*/ 87630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54480 w 1562100"/>
                <a:gd name="connsiteY0" fmla="*/ 0 h 1851660"/>
                <a:gd name="connsiteX1" fmla="*/ 30480 w 1562100"/>
                <a:gd name="connsiteY1" fmla="*/ 784860 h 1851660"/>
                <a:gd name="connsiteX2" fmla="*/ 0 w 1562100"/>
                <a:gd name="connsiteY2" fmla="*/ 960120 h 1851660"/>
                <a:gd name="connsiteX3" fmla="*/ 1562100 w 1562100"/>
                <a:gd name="connsiteY3" fmla="*/ 1851660 h 1851660"/>
                <a:gd name="connsiteX4" fmla="*/ 1554480 w 156210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15240 w 1531620"/>
                <a:gd name="connsiteY2" fmla="*/ 110490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24000 w 1531620"/>
                <a:gd name="connsiteY0" fmla="*/ 0 h 1851660"/>
                <a:gd name="connsiteX1" fmla="*/ 0 w 1531620"/>
                <a:gd name="connsiteY1" fmla="*/ 784860 h 1851660"/>
                <a:gd name="connsiteX2" fmla="*/ 0 w 1531620"/>
                <a:gd name="connsiteY2" fmla="*/ 1082040 h 1851660"/>
                <a:gd name="connsiteX3" fmla="*/ 1531620 w 1531620"/>
                <a:gd name="connsiteY3" fmla="*/ 1851660 h 1851660"/>
                <a:gd name="connsiteX4" fmla="*/ 1524000 w 1531620"/>
                <a:gd name="connsiteY4" fmla="*/ 0 h 1851660"/>
                <a:gd name="connsiteX0" fmla="*/ 1530350 w 1531620"/>
                <a:gd name="connsiteY0" fmla="*/ 0 h 1816735"/>
                <a:gd name="connsiteX1" fmla="*/ 0 w 1531620"/>
                <a:gd name="connsiteY1" fmla="*/ 749935 h 1816735"/>
                <a:gd name="connsiteX2" fmla="*/ 0 w 1531620"/>
                <a:gd name="connsiteY2" fmla="*/ 1047115 h 1816735"/>
                <a:gd name="connsiteX3" fmla="*/ 1531620 w 1531620"/>
                <a:gd name="connsiteY3" fmla="*/ 1816735 h 1816735"/>
                <a:gd name="connsiteX4" fmla="*/ 1530350 w 1531620"/>
                <a:gd name="connsiteY4" fmla="*/ 0 h 1816735"/>
                <a:gd name="connsiteX0" fmla="*/ 1527175 w 1531620"/>
                <a:gd name="connsiteY0" fmla="*/ 0 h 1848485"/>
                <a:gd name="connsiteX1" fmla="*/ 0 w 1531620"/>
                <a:gd name="connsiteY1" fmla="*/ 781685 h 1848485"/>
                <a:gd name="connsiteX2" fmla="*/ 0 w 1531620"/>
                <a:gd name="connsiteY2" fmla="*/ 1078865 h 1848485"/>
                <a:gd name="connsiteX3" fmla="*/ 1531620 w 1531620"/>
                <a:gd name="connsiteY3" fmla="*/ 1848485 h 1848485"/>
                <a:gd name="connsiteX4" fmla="*/ 1527175 w 1531620"/>
                <a:gd name="connsiteY4" fmla="*/ 0 h 1848485"/>
                <a:gd name="connsiteX0" fmla="*/ 1527175 w 1527179"/>
                <a:gd name="connsiteY0" fmla="*/ 0 h 1816735"/>
                <a:gd name="connsiteX1" fmla="*/ 0 w 1527179"/>
                <a:gd name="connsiteY1" fmla="*/ 781685 h 1816735"/>
                <a:gd name="connsiteX2" fmla="*/ 0 w 1527179"/>
                <a:gd name="connsiteY2" fmla="*/ 1078865 h 1816735"/>
                <a:gd name="connsiteX3" fmla="*/ 1499870 w 1527179"/>
                <a:gd name="connsiteY3" fmla="*/ 1816735 h 1816735"/>
                <a:gd name="connsiteX4" fmla="*/ 1527175 w 1527179"/>
                <a:gd name="connsiteY4" fmla="*/ 0 h 1816735"/>
                <a:gd name="connsiteX0" fmla="*/ 1527175 w 1531620"/>
                <a:gd name="connsiteY0" fmla="*/ 0 h 1854835"/>
                <a:gd name="connsiteX1" fmla="*/ 0 w 1531620"/>
                <a:gd name="connsiteY1" fmla="*/ 781685 h 1854835"/>
                <a:gd name="connsiteX2" fmla="*/ 0 w 1531620"/>
                <a:gd name="connsiteY2" fmla="*/ 1078865 h 1854835"/>
                <a:gd name="connsiteX3" fmla="*/ 1531620 w 1531620"/>
                <a:gd name="connsiteY3" fmla="*/ 1854835 h 1854835"/>
                <a:gd name="connsiteX4" fmla="*/ 1527175 w 1531620"/>
                <a:gd name="connsiteY4" fmla="*/ 0 h 18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620" h="1854835">
                  <a:moveTo>
                    <a:pt x="1527175" y="0"/>
                  </a:moveTo>
                  <a:lnTo>
                    <a:pt x="0" y="781685"/>
                  </a:lnTo>
                  <a:lnTo>
                    <a:pt x="0" y="1078865"/>
                  </a:lnTo>
                  <a:lnTo>
                    <a:pt x="1531620" y="1854835"/>
                  </a:lnTo>
                  <a:cubicBezTo>
                    <a:pt x="1531197" y="1249257"/>
                    <a:pt x="1527598" y="605578"/>
                    <a:pt x="1527175" y="0"/>
                  </a:cubicBezTo>
                  <a:close/>
                </a:path>
              </a:pathLst>
            </a:custGeom>
            <a:solidFill>
              <a:srgbClr val="2153CE"/>
            </a:solidFill>
            <a:ln>
              <a:solidFill>
                <a:srgbClr val="215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2799303" y="3548523"/>
              <a:ext cx="1729739" cy="2476500"/>
            </a:xfrm>
            <a:custGeom>
              <a:avLst/>
              <a:gdLst>
                <a:gd name="connsiteX0" fmla="*/ 7620 w 449580"/>
                <a:gd name="connsiteY0" fmla="*/ 0 h 609600"/>
                <a:gd name="connsiteX1" fmla="*/ 434340 w 449580"/>
                <a:gd name="connsiteY1" fmla="*/ 19050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09600"/>
                <a:gd name="connsiteX1" fmla="*/ 449580 w 449580"/>
                <a:gd name="connsiteY1" fmla="*/ 205740 h 609600"/>
                <a:gd name="connsiteX2" fmla="*/ 449580 w 449580"/>
                <a:gd name="connsiteY2" fmla="*/ 411480 h 609600"/>
                <a:gd name="connsiteX3" fmla="*/ 0 w 449580"/>
                <a:gd name="connsiteY3" fmla="*/ 609600 h 609600"/>
                <a:gd name="connsiteX4" fmla="*/ 7620 w 449580"/>
                <a:gd name="connsiteY4" fmla="*/ 0 h 609600"/>
                <a:gd name="connsiteX0" fmla="*/ 7620 w 449580"/>
                <a:gd name="connsiteY0" fmla="*/ 0 h 670560"/>
                <a:gd name="connsiteX1" fmla="*/ 449580 w 449580"/>
                <a:gd name="connsiteY1" fmla="*/ 266700 h 670560"/>
                <a:gd name="connsiteX2" fmla="*/ 449580 w 449580"/>
                <a:gd name="connsiteY2" fmla="*/ 472440 h 670560"/>
                <a:gd name="connsiteX3" fmla="*/ 0 w 449580"/>
                <a:gd name="connsiteY3" fmla="*/ 670560 h 670560"/>
                <a:gd name="connsiteX4" fmla="*/ 7620 w 449580"/>
                <a:gd name="connsiteY4" fmla="*/ 0 h 670560"/>
                <a:gd name="connsiteX0" fmla="*/ 0 w 441960"/>
                <a:gd name="connsiteY0" fmla="*/ 0 h 2484120"/>
                <a:gd name="connsiteX1" fmla="*/ 441960 w 441960"/>
                <a:gd name="connsiteY1" fmla="*/ 266700 h 2484120"/>
                <a:gd name="connsiteX2" fmla="*/ 441960 w 441960"/>
                <a:gd name="connsiteY2" fmla="*/ 472440 h 2484120"/>
                <a:gd name="connsiteX3" fmla="*/ 0 w 441960"/>
                <a:gd name="connsiteY3" fmla="*/ 2484120 h 2484120"/>
                <a:gd name="connsiteX4" fmla="*/ 0 w 441960"/>
                <a:gd name="connsiteY4" fmla="*/ 0 h 2484120"/>
                <a:gd name="connsiteX0" fmla="*/ 0 w 1729740"/>
                <a:gd name="connsiteY0" fmla="*/ 0 h 2484120"/>
                <a:gd name="connsiteX1" fmla="*/ 441960 w 1729740"/>
                <a:gd name="connsiteY1" fmla="*/ 266700 h 2484120"/>
                <a:gd name="connsiteX2" fmla="*/ 1729740 w 1729740"/>
                <a:gd name="connsiteY2" fmla="*/ 1600200 h 2484120"/>
                <a:gd name="connsiteX3" fmla="*/ 0 w 1729740"/>
                <a:gd name="connsiteY3" fmla="*/ 2484120 h 2484120"/>
                <a:gd name="connsiteX4" fmla="*/ 0 w 1729740"/>
                <a:gd name="connsiteY4" fmla="*/ 0 h 2484120"/>
                <a:gd name="connsiteX0" fmla="*/ 0 w 1729740"/>
                <a:gd name="connsiteY0" fmla="*/ 0 h 2468880"/>
                <a:gd name="connsiteX1" fmla="*/ 441960 w 1729740"/>
                <a:gd name="connsiteY1" fmla="*/ 266700 h 2468880"/>
                <a:gd name="connsiteX2" fmla="*/ 1729740 w 1729740"/>
                <a:gd name="connsiteY2" fmla="*/ 1600200 h 2468880"/>
                <a:gd name="connsiteX3" fmla="*/ 22860 w 1729740"/>
                <a:gd name="connsiteY3" fmla="*/ 2468880 h 2468880"/>
                <a:gd name="connsiteX4" fmla="*/ 0 w 1729740"/>
                <a:gd name="connsiteY4" fmla="*/ 0 h 2468880"/>
                <a:gd name="connsiteX0" fmla="*/ 0 w 1729740"/>
                <a:gd name="connsiteY0" fmla="*/ 0 h 2476500"/>
                <a:gd name="connsiteX1" fmla="*/ 441960 w 1729740"/>
                <a:gd name="connsiteY1" fmla="*/ 26670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  <a:gd name="connsiteX0" fmla="*/ 0 w 1729740"/>
                <a:gd name="connsiteY0" fmla="*/ 0 h 2476500"/>
                <a:gd name="connsiteX1" fmla="*/ 1714500 w 1729740"/>
                <a:gd name="connsiteY1" fmla="*/ 845820 h 2476500"/>
                <a:gd name="connsiteX2" fmla="*/ 1729740 w 1729740"/>
                <a:gd name="connsiteY2" fmla="*/ 1600200 h 2476500"/>
                <a:gd name="connsiteX3" fmla="*/ 0 w 1729740"/>
                <a:gd name="connsiteY3" fmla="*/ 2476500 h 2476500"/>
                <a:gd name="connsiteX4" fmla="*/ 0 w 1729740"/>
                <a:gd name="connsiteY4" fmla="*/ 0 h 247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740" h="2476500">
                  <a:moveTo>
                    <a:pt x="0" y="0"/>
                  </a:moveTo>
                  <a:lnTo>
                    <a:pt x="1714500" y="845820"/>
                  </a:lnTo>
                  <a:lnTo>
                    <a:pt x="1729740" y="16002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EA"/>
            </a:solidFill>
            <a:ln>
              <a:solidFill>
                <a:srgbClr val="00A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2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160259" y="768234"/>
            <a:ext cx="3757939" cy="638331"/>
            <a:chOff x="1531598" y="3689289"/>
            <a:chExt cx="3757939" cy="638331"/>
          </a:xfrm>
        </p:grpSpPr>
        <p:sp>
          <p:nvSpPr>
            <p:cNvPr id="19" name="矩形 18"/>
            <p:cNvSpPr/>
            <p:nvPr/>
          </p:nvSpPr>
          <p:spPr>
            <a:xfrm>
              <a:off x="1531598" y="4050621"/>
              <a:ext cx="3757939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31599" y="368928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部署架构优化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7160259" y="1952563"/>
            <a:ext cx="3757939" cy="1376995"/>
            <a:chOff x="1531598" y="3689289"/>
            <a:chExt cx="3757939" cy="13769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运营平台快速接入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自建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k8s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集群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引入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方便运维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拆分运营平台，基础服务集群独立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提升可靠性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异地容灾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-&gt;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异地双活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目标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8DA28B-0FBE-CE45-97ED-96E0F41C8D8B}"/>
              </a:ext>
            </a:extLst>
          </p:cNvPr>
          <p:cNvGrpSpPr/>
          <p:nvPr/>
        </p:nvGrpSpPr>
        <p:grpSpPr>
          <a:xfrm>
            <a:off x="7160259" y="3871408"/>
            <a:ext cx="4906825" cy="1561661"/>
            <a:chOff x="1531598" y="3689289"/>
            <a:chExt cx="3840058" cy="156166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E1A3B3-E4F6-EF46-B96A-B851FF690480}"/>
                </a:ext>
              </a:extLst>
            </p:cNvPr>
            <p:cNvSpPr/>
            <p:nvPr/>
          </p:nvSpPr>
          <p:spPr>
            <a:xfrm>
              <a:off x="1531598" y="4050621"/>
              <a:ext cx="3840058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引入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网关建设平台能力。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(11/30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清单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12/15-1/30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，分批每周上线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拆分基础服务集群。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(TBD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运维团队沟通中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19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年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季度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PCO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拆分。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(19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上半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26BF9F-B7EA-1E47-886D-8C29369FCDEE}"/>
                </a:ext>
              </a:extLst>
            </p:cNvPr>
            <p:cNvSpPr txBox="1"/>
            <p:nvPr/>
          </p:nvSpPr>
          <p:spPr>
            <a:xfrm>
              <a:off x="1531599" y="3689289"/>
              <a:ext cx="545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行动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CDD679F-DBEF-1944-AF31-71E03055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3" y="0"/>
            <a:ext cx="648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4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25209B-A089-DE4C-BC0D-E19C4BF7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7" y="1002279"/>
            <a:ext cx="8193405" cy="491045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8522848" y="1045982"/>
            <a:ext cx="3757939" cy="638331"/>
            <a:chOff x="1531598" y="3689289"/>
            <a:chExt cx="3757939" cy="63833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提供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web/mobile/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sdk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第三方应用接入能力。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应用层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8DA28B-0FBE-CE45-97ED-96E0F41C8D8B}"/>
              </a:ext>
            </a:extLst>
          </p:cNvPr>
          <p:cNvGrpSpPr/>
          <p:nvPr/>
        </p:nvGrpSpPr>
        <p:grpSpPr>
          <a:xfrm>
            <a:off x="8522848" y="2298773"/>
            <a:ext cx="4906825" cy="1007663"/>
            <a:chOff x="1531598" y="3689289"/>
            <a:chExt cx="3840058" cy="100766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E1A3B3-E4F6-EF46-B96A-B851FF690480}"/>
                </a:ext>
              </a:extLst>
            </p:cNvPr>
            <p:cNvSpPr/>
            <p:nvPr/>
          </p:nvSpPr>
          <p:spPr>
            <a:xfrm>
              <a:off x="1531598" y="4050621"/>
              <a:ext cx="3840058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参考阿里云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腾讯云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网关设计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功能：鉴权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权限管理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分组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访问计次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后期客服务于其他业务线，进而成为云产品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26BF9F-B7EA-1E47-886D-8C29369FCDEE}"/>
                </a:ext>
              </a:extLst>
            </p:cNvPr>
            <p:cNvSpPr txBox="1"/>
            <p:nvPr/>
          </p:nvSpPr>
          <p:spPr>
            <a:xfrm>
              <a:off x="1531599" y="3689289"/>
              <a:ext cx="895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网关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0A9600E-8E93-E241-8C9B-77041B96C983}"/>
              </a:ext>
            </a:extLst>
          </p:cNvPr>
          <p:cNvGrpSpPr/>
          <p:nvPr/>
        </p:nvGrpSpPr>
        <p:grpSpPr>
          <a:xfrm>
            <a:off x="8522848" y="3736230"/>
            <a:ext cx="4906825" cy="822997"/>
            <a:chOff x="1531598" y="3689289"/>
            <a:chExt cx="3840058" cy="82299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F1AD086-111D-F342-B63D-8EAAF018943D}"/>
                </a:ext>
              </a:extLst>
            </p:cNvPr>
            <p:cNvSpPr/>
            <p:nvPr/>
          </p:nvSpPr>
          <p:spPr>
            <a:xfrm>
              <a:off x="1531598" y="4050621"/>
              <a:ext cx="384005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运营平台基础服务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云产品服务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2535B84-4DC6-8840-9EED-2E931286248B}"/>
                </a:ext>
              </a:extLst>
            </p:cNvPr>
            <p:cNvSpPr txBox="1"/>
            <p:nvPr/>
          </p:nvSpPr>
          <p:spPr>
            <a:xfrm>
              <a:off x="1531599" y="3689289"/>
              <a:ext cx="2155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托管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APIs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紫光云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k8s)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373DA5-FD79-4745-A1AE-B53AD976841D}"/>
              </a:ext>
            </a:extLst>
          </p:cNvPr>
          <p:cNvGrpSpPr/>
          <p:nvPr/>
        </p:nvGrpSpPr>
        <p:grpSpPr>
          <a:xfrm>
            <a:off x="8522848" y="5173687"/>
            <a:ext cx="4906825" cy="638331"/>
            <a:chOff x="1531598" y="3689289"/>
            <a:chExt cx="3840058" cy="638331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7464F89-8069-1A40-942E-418656795943}"/>
                </a:ext>
              </a:extLst>
            </p:cNvPr>
            <p:cNvSpPr/>
            <p:nvPr/>
          </p:nvSpPr>
          <p:spPr>
            <a:xfrm>
              <a:off x="1531598" y="4050621"/>
              <a:ext cx="3840058" cy="2769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由第三方运维管理，注册在紫光云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网关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2F8248D-EB50-1846-91B1-A13219F28166}"/>
                </a:ext>
              </a:extLst>
            </p:cNvPr>
            <p:cNvSpPr txBox="1"/>
            <p:nvPr/>
          </p:nvSpPr>
          <p:spPr>
            <a:xfrm>
              <a:off x="1531599" y="3689289"/>
              <a:ext cx="2874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非托管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APIs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第三方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hosting)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3" y="275823"/>
            <a:ext cx="5839326" cy="764247"/>
          </a:xfrm>
        </p:spPr>
        <p:txBody>
          <a:bodyPr/>
          <a:lstStyle/>
          <a:p>
            <a:r>
              <a:rPr lang="zh-CN" altLang="en-US" dirty="0"/>
              <a:t>软件架构优化</a:t>
            </a:r>
          </a:p>
        </p:txBody>
      </p:sp>
    </p:spTree>
    <p:extLst>
      <p:ext uri="{BB962C8B-B14F-4D97-AF65-F5344CB8AC3E}">
        <p14:creationId xmlns:p14="http://schemas.microsoft.com/office/powerpoint/2010/main" val="360946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425656" y="4381747"/>
            <a:ext cx="10361407" cy="1376995"/>
            <a:chOff x="1531598" y="3689289"/>
            <a:chExt cx="3757939" cy="137699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10156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提供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web/mobile/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sdk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第三方应用接入能力。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Web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应用自由部署，可以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hosting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在紫光云，也可以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hosting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在第三方独立运维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需通过紫光云测试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云产品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SDK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方式接入，通过运营平台网关注册授权，接入紫光云生态。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应用层</a:t>
              </a: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2" y="275823"/>
            <a:ext cx="6949007" cy="764247"/>
          </a:xfrm>
        </p:spPr>
        <p:txBody>
          <a:bodyPr/>
          <a:lstStyle/>
          <a:p>
            <a:r>
              <a:rPr lang="zh-CN" altLang="en-US" dirty="0"/>
              <a:t>运营平台网关</a:t>
            </a:r>
            <a:r>
              <a:rPr lang="en-US" altLang="zh-CN" dirty="0"/>
              <a:t>-</a:t>
            </a:r>
            <a:r>
              <a:rPr lang="zh-CN" altLang="en-US" dirty="0"/>
              <a:t>北向应用开放能力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EEC4A-5BB0-2948-9B14-6D2EFDF81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567"/>
            <a:ext cx="12192000" cy="26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9C94CD8-1D3C-EB48-93F6-63C4970837F8}"/>
              </a:ext>
            </a:extLst>
          </p:cNvPr>
          <p:cNvGrpSpPr/>
          <p:nvPr/>
        </p:nvGrpSpPr>
        <p:grpSpPr>
          <a:xfrm>
            <a:off x="7658099" y="1111136"/>
            <a:ext cx="10361407" cy="2115658"/>
            <a:chOff x="1531598" y="3689289"/>
            <a:chExt cx="3757939" cy="211565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EECDB3C-0354-3C44-900D-C2A22FA2510E}"/>
                </a:ext>
              </a:extLst>
            </p:cNvPr>
            <p:cNvSpPr/>
            <p:nvPr/>
          </p:nvSpPr>
          <p:spPr>
            <a:xfrm>
              <a:off x="1531598" y="4050621"/>
              <a:ext cx="3757939" cy="17543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丰富的平台基础服务提供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计价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访问控制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租户系统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API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调用可配置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限时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限次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紫光云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k8s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提供横向扩展能力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由紫光云负责运维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eriod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更安全、稳定的运营环境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82A79E-102E-9C4E-A0F1-E67E95D62834}"/>
                </a:ext>
              </a:extLst>
            </p:cNvPr>
            <p:cNvSpPr txBox="1"/>
            <p:nvPr/>
          </p:nvSpPr>
          <p:spPr>
            <a:xfrm>
              <a:off x="1531599" y="3689289"/>
              <a:ext cx="1101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托管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APIs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–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拥抱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API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生态</a:t>
              </a: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502AADD8-7F60-CD44-8740-E48162E5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92" y="275823"/>
            <a:ext cx="6949007" cy="764247"/>
          </a:xfrm>
        </p:spPr>
        <p:txBody>
          <a:bodyPr/>
          <a:lstStyle/>
          <a:p>
            <a:r>
              <a:rPr lang="zh-CN" altLang="en-US" dirty="0"/>
              <a:t>运营平台网关</a:t>
            </a:r>
            <a:r>
              <a:rPr lang="en-US" altLang="zh-CN" dirty="0"/>
              <a:t>-</a:t>
            </a:r>
            <a:r>
              <a:rPr lang="zh-CN" altLang="en-US" dirty="0"/>
              <a:t>南向托管能力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848D5B-C7AD-E74C-91B8-1055F1B13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111136"/>
            <a:ext cx="6884670" cy="51098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477459-822F-A945-B263-987ADA1D83F7}"/>
              </a:ext>
            </a:extLst>
          </p:cNvPr>
          <p:cNvSpPr/>
          <p:nvPr/>
        </p:nvSpPr>
        <p:spPr>
          <a:xfrm>
            <a:off x="2651006" y="3429000"/>
            <a:ext cx="2009954" cy="121390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6074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864</Words>
  <Application>Microsoft Macintosh PowerPoint</Application>
  <PresentationFormat>宽屏</PresentationFormat>
  <Paragraphs>191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微软雅黑</vt:lpstr>
      <vt:lpstr>Agency FB</vt:lpstr>
      <vt:lpstr>Arial</vt:lpstr>
      <vt:lpstr>Calibri</vt:lpstr>
      <vt:lpstr>Calibri Light</vt:lpstr>
      <vt:lpstr>Office 主题</vt:lpstr>
      <vt:lpstr>第一PPT，www.1ppt.com</vt:lpstr>
      <vt:lpstr>紫光云运营平台能力规划 v1.0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软件架构优化</vt:lpstr>
      <vt:lpstr>运营平台网关-北向应用开放能力</vt:lpstr>
      <vt:lpstr>运营平台网关-南向托管能力</vt:lpstr>
      <vt:lpstr>运营平台网关-南向托管能力</vt:lpstr>
      <vt:lpstr>运营平台网关 - 承载能力 – 去中心化 – 高可用 </vt:lpstr>
      <vt:lpstr>充分利用kubernetes能力</vt:lpstr>
      <vt:lpstr>PowerPoint 演示文稿</vt:lpstr>
      <vt:lpstr>尽最大可能复用H3C基础框架</vt:lpstr>
      <vt:lpstr>平台能力规划</vt:lpstr>
      <vt:lpstr>平台能力规划</vt:lpstr>
      <vt:lpstr>PowerPoint 演示文稿</vt:lpstr>
      <vt:lpstr>接入案例：自研云产品 – 项目初期</vt:lpstr>
      <vt:lpstr>接入案例：自研云产品 – API托管化</vt:lpstr>
      <vt:lpstr>接入案例：外采软件系统</vt:lpstr>
      <vt:lpstr>接入案例：外采软件系统 – 纳入非托管API访问</vt:lpstr>
      <vt:lpstr>接入案例：外采软件系统 – 纳入托管区域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Shanpu Tu</dc:creator>
  <cp:lastModifiedBy>Microsoft Office 用户</cp:lastModifiedBy>
  <cp:revision>73</cp:revision>
  <dcterms:created xsi:type="dcterms:W3CDTF">2018-09-12T03:27:29Z</dcterms:created>
  <dcterms:modified xsi:type="dcterms:W3CDTF">2018-11-28T08:27:52Z</dcterms:modified>
</cp:coreProperties>
</file>